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/>
  <p:notesSz cx="6858000" cy="9144000"/>
  <p:embeddedFontLst>
    <p:embeddedFont>
      <p:font typeface="Arimo" panose="020B0604020202020204" pitchFamily="34" charset="0"/>
      <p:regular r:id="rId28"/>
    </p:embeddedFont>
    <p:embeddedFont>
      <p:font typeface="Arimo Bold" panose="020B0704020202020204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Josefin Sans Bold" panose="020F0502020204030204" pitchFamily="34" charset="0"/>
      <p:regular r:id="rId35"/>
      <p:bold r:id="rId36"/>
      <p:italic r:id="rId37"/>
      <p:boldItalic r:id="rId38"/>
    </p:embeddedFont>
    <p:embeddedFont>
      <p:font typeface="Josefin Sans Regular" pitchFamily="2" charset="77"/>
      <p:regular r:id="rId39"/>
    </p:embeddedFont>
    <p:embeddedFont>
      <p:font typeface="Noto Sans" panose="020B0502040504020204" pitchFamily="34" charset="0"/>
      <p:regular r:id="rId40"/>
      <p:bold r:id="rId41"/>
      <p:italic r:id="rId42"/>
      <p:boldItalic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8D9AB7-974C-F94E-A67E-0D756146951D}" v="4" dt="2022-01-17T14:56:46.57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 autoAdjust="0"/>
    <p:restoredTop sz="94626" autoAdjust="0"/>
  </p:normalViewPr>
  <p:slideViewPr>
    <p:cSldViewPr>
      <p:cViewPr>
        <p:scale>
          <a:sx n="135" d="100"/>
          <a:sy n="135" d="100"/>
        </p:scale>
        <p:origin x="144" y="-2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ang Long Vu 20204897" userId="14279520-591c-4ef7-8393-9a8ca59796a3" providerId="ADAL" clId="{4E8D9AB7-974C-F94E-A67E-0D756146951D}"/>
    <pc:docChg chg="undo custSel modSld">
      <pc:chgData name="Hoang Long Vu 20204897" userId="14279520-591c-4ef7-8393-9a8ca59796a3" providerId="ADAL" clId="{4E8D9AB7-974C-F94E-A67E-0D756146951D}" dt="2022-01-17T14:57:05.334" v="26" actId="1076"/>
      <pc:docMkLst>
        <pc:docMk/>
      </pc:docMkLst>
      <pc:sldChg chg="addSp modSp mod">
        <pc:chgData name="Hoang Long Vu 20204897" userId="14279520-591c-4ef7-8393-9a8ca59796a3" providerId="ADAL" clId="{4E8D9AB7-974C-F94E-A67E-0D756146951D}" dt="2022-01-17T14:57:05.334" v="26" actId="1076"/>
        <pc:sldMkLst>
          <pc:docMk/>
          <pc:sldMk cId="0" sldId="264"/>
        </pc:sldMkLst>
        <pc:spChg chg="mod">
          <ac:chgData name="Hoang Long Vu 20204897" userId="14279520-591c-4ef7-8393-9a8ca59796a3" providerId="ADAL" clId="{4E8D9AB7-974C-F94E-A67E-0D756146951D}" dt="2022-01-17T14:56:44.781" v="18" actId="20577"/>
          <ac:spMkLst>
            <pc:docMk/>
            <pc:sldMk cId="0" sldId="264"/>
            <ac:spMk id="10" creationId="{00000000-0000-0000-0000-000000000000}"/>
          </ac:spMkLst>
        </pc:spChg>
        <pc:spChg chg="add mod">
          <ac:chgData name="Hoang Long Vu 20204897" userId="14279520-591c-4ef7-8393-9a8ca59796a3" providerId="ADAL" clId="{4E8D9AB7-974C-F94E-A67E-0D756146951D}" dt="2022-01-17T14:56:36.012" v="15" actId="1076"/>
          <ac:spMkLst>
            <pc:docMk/>
            <pc:sldMk cId="0" sldId="264"/>
            <ac:spMk id="11" creationId="{3DE16D07-A5A0-424E-B6A2-853EF022DD7E}"/>
          </ac:spMkLst>
        </pc:spChg>
        <pc:spChg chg="add mod">
          <ac:chgData name="Hoang Long Vu 20204897" userId="14279520-591c-4ef7-8393-9a8ca59796a3" providerId="ADAL" clId="{4E8D9AB7-974C-F94E-A67E-0D756146951D}" dt="2022-01-17T14:57:05.334" v="26" actId="1076"/>
          <ac:spMkLst>
            <pc:docMk/>
            <pc:sldMk cId="0" sldId="264"/>
            <ac:spMk id="12" creationId="{CA34333F-96AB-4042-A268-4C064C10C77A}"/>
          </ac:spMkLst>
        </pc:spChg>
        <pc:picChg chg="mod">
          <ac:chgData name="Hoang Long Vu 20204897" userId="14279520-591c-4ef7-8393-9a8ca59796a3" providerId="ADAL" clId="{4E8D9AB7-974C-F94E-A67E-0D756146951D}" dt="2022-01-17T14:56:18.203" v="8" actId="1076"/>
          <ac:picMkLst>
            <pc:docMk/>
            <pc:sldMk cId="0" sldId="264"/>
            <ac:picMk id="5" creationId="{00000000-0000-0000-0000-00000000000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3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4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Relationship Id="rId9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1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svg"/><Relationship Id="rId7" Type="http://schemas.openxmlformats.org/officeDocument/2006/relationships/image" Target="../media/image31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0.svg"/><Relationship Id="rId7" Type="http://schemas.openxmlformats.org/officeDocument/2006/relationships/image" Target="../media/image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02445" y="2661320"/>
            <a:ext cx="8217084" cy="4964360"/>
            <a:chOff x="0" y="0"/>
            <a:chExt cx="10956112" cy="6619147"/>
          </a:xfrm>
        </p:grpSpPr>
        <p:sp>
          <p:nvSpPr>
            <p:cNvPr id="3" name="TextBox 3"/>
            <p:cNvSpPr txBox="1"/>
            <p:nvPr/>
          </p:nvSpPr>
          <p:spPr>
            <a:xfrm>
              <a:off x="0" y="1698860"/>
              <a:ext cx="10956112" cy="3193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67"/>
                </a:lnSpc>
              </a:pPr>
              <a:r>
                <a:rPr lang="en-US" sz="8274">
                  <a:solidFill>
                    <a:srgbClr val="F7B4A7"/>
                  </a:solidFill>
                  <a:latin typeface="Josefin Sans Bold Bold"/>
                </a:rPr>
                <a:t>Rostering problem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1755"/>
              <a:ext cx="10956112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 spc="446">
                  <a:solidFill>
                    <a:srgbClr val="94DDDE"/>
                  </a:solidFill>
                  <a:latin typeface="Josefin Sans Regular"/>
                </a:rPr>
                <a:t>GROUP 2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858165"/>
              <a:ext cx="10956112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60"/>
                </a:lnSpc>
              </a:pPr>
              <a:r>
                <a:rPr lang="en-US" sz="3400">
                  <a:solidFill>
                    <a:srgbClr val="94DDDE"/>
                  </a:solidFill>
                  <a:latin typeface="Josefin Sans Regular"/>
                </a:rPr>
                <a:t>Fundamentals of optimization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2834" y="-1921745"/>
            <a:ext cx="6755642" cy="4114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303834" y="1790711"/>
            <a:ext cx="1194327" cy="258614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 flipH="1">
            <a:off x="2095190" y="2021154"/>
            <a:ext cx="5357753" cy="559158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-947148" y="1264426"/>
            <a:ext cx="3144039" cy="2440918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624872" y="5005800"/>
            <a:ext cx="1894295" cy="4252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4011803" y="7612736"/>
            <a:ext cx="3486358" cy="41148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00679" y="-2061290"/>
            <a:ext cx="6414740" cy="66317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609114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298908" y="3636921"/>
            <a:ext cx="6887343" cy="33318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7555544" y="6144061"/>
            <a:ext cx="10219212" cy="352245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5320" y="747915"/>
            <a:ext cx="7079577" cy="99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LP solution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35320" y="1954507"/>
            <a:ext cx="7714897" cy="1220165"/>
            <a:chOff x="0" y="0"/>
            <a:chExt cx="10286529" cy="162688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286529" cy="777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94DDDE"/>
                  </a:solidFill>
                  <a:latin typeface="Josefin Sans Bold Bold"/>
                </a:rPr>
                <a:t>4.Output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2417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1641" y="2210658"/>
            <a:ext cx="7714897" cy="1134489"/>
            <a:chOff x="0" y="0"/>
            <a:chExt cx="10286529" cy="1512652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 Number of employee in a shift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059858" y="4570491"/>
            <a:ext cx="7714897" cy="1134489"/>
            <a:chOff x="0" y="0"/>
            <a:chExt cx="10286529" cy="151265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Schedule of each employee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383" y="3633135"/>
            <a:ext cx="7312717" cy="3405721"/>
            <a:chOff x="0" y="0"/>
            <a:chExt cx="9750289" cy="45409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271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3.Constraint progamming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64687"/>
              <a:ext cx="975028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57043" y="1347348"/>
            <a:ext cx="513183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94114" y="6802261"/>
            <a:ext cx="11006942" cy="23254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8457" y="1347348"/>
            <a:ext cx="9768230" cy="2636786"/>
            <a:chOff x="0" y="0"/>
            <a:chExt cx="13024306" cy="3515715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8457" y="2862905"/>
            <a:ext cx="10552001" cy="3011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1. Decision Variables 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+) X[i,j,k] = 1 if staff i work on phase k of day j , 0 otherwise Such that: 1≤i≤ N, 1 ≤ j ≤ D, 1 ≤ k ≤ 4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+) Y[i,j] = 1 if staff i have a day off on day j, 0 otherwise </a:t>
            </a:r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2350"/>
          <a:stretch>
            <a:fillRect/>
          </a:stretch>
        </p:blipFill>
        <p:spPr>
          <a:xfrm>
            <a:off x="10633644" y="481439"/>
            <a:ext cx="7363533" cy="441713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42900" y="2015767"/>
            <a:ext cx="9768230" cy="6574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2.Constraints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1616"/>
                </a:solidFill>
                <a:latin typeface="Arimo Bold"/>
              </a:rPr>
              <a:t>Each employee works no more than one shift every day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 Bold"/>
              </a:rPr>
              <a:t>             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∑1≤k ≤ 4X[i,j,k] ≤ 1,for1 ≤i≤ N,1 ≤ j ≤ D s.t Y[j] = 0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1616"/>
                </a:solidFill>
                <a:latin typeface="Arimo Bold"/>
              </a:rPr>
              <a:t>Employees can have a day off after having a night shift on the previous day: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 Bold"/>
              </a:rPr>
              <a:t>        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X[i,j-1,4] + ∑1 ≤ k ≤ 4X[i,j,k] =1 ,for 1 ≤i≤ N,1 ≤ j ≤ D,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 Bold"/>
              </a:rPr>
              <a:t>                                  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Y[j] = 0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1616"/>
                </a:solidFill>
                <a:latin typeface="Arimo Bold"/>
              </a:rPr>
              <a:t>Employees will not work on their off days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 Bold"/>
              </a:rPr>
              <a:t>         m[i]= ∑1 ≤ j ≤ DX[i,j,4], for 1 ≤i≤ N</a:t>
            </a:r>
          </a:p>
          <a:p>
            <a:pPr marL="604519" lvl="1" indent="-302260" algn="just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1616"/>
                </a:solidFill>
                <a:latin typeface="Arimo Bold"/>
              </a:rPr>
              <a:t>Each shift will have at least α employees and β at most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:</a:t>
            </a:r>
          </a:p>
          <a:p>
            <a:pPr algn="just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Josefin Sans Bold"/>
              </a:rPr>
              <a:t>           </a:t>
            </a:r>
            <a:r>
              <a:rPr lang="en-US" sz="2799">
                <a:solidFill>
                  <a:srgbClr val="000000"/>
                </a:solidFill>
                <a:latin typeface="Arimo Bold"/>
              </a:rPr>
              <a:t>α≤ ∑1≤i≤NX[i,j,k] ≤β ,for1 ≤ j ≤ D, 1 ≤ k ≤ 4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718457" y="351305"/>
            <a:ext cx="9768230" cy="2636786"/>
            <a:chOff x="0" y="0"/>
            <a:chExt cx="13024306" cy="3515715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5365005" y="5414015"/>
            <a:ext cx="1894295" cy="42525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642181" y="5967055"/>
            <a:ext cx="3144039" cy="244091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57043" y="1347348"/>
            <a:ext cx="513183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779814" y="6149118"/>
            <a:ext cx="11006942" cy="232541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18457" y="1347348"/>
            <a:ext cx="9768230" cy="2636786"/>
            <a:chOff x="0" y="0"/>
            <a:chExt cx="13024306" cy="3515715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718457" y="3695663"/>
            <a:ext cx="9768230" cy="1198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3. Objective function: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                   m[i] ≤ N =&gt; N min </a:t>
            </a:r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73371" y="804284"/>
            <a:ext cx="5131837" cy="41148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718457" y="4919084"/>
            <a:ext cx="5543006" cy="26275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561366" y="6435716"/>
            <a:ext cx="10219212" cy="352245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8457" y="1347348"/>
            <a:ext cx="9768230" cy="2636786"/>
            <a:chOff x="0" y="0"/>
            <a:chExt cx="13024306" cy="3515715"/>
          </a:xfrm>
        </p:grpSpPr>
        <p:sp>
          <p:nvSpPr>
            <p:cNvPr id="6" name="TextBox 6"/>
            <p:cNvSpPr txBox="1"/>
            <p:nvPr/>
          </p:nvSpPr>
          <p:spPr>
            <a:xfrm>
              <a:off x="0" y="623570"/>
              <a:ext cx="1302430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CSP solution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21631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18457" y="3069532"/>
            <a:ext cx="9768230" cy="5942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4.Output                   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18457" y="3416890"/>
            <a:ext cx="7714897" cy="1134489"/>
            <a:chOff x="0" y="0"/>
            <a:chExt cx="10286529" cy="15126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000000"/>
                  </a:solidFill>
                  <a:latin typeface="Josefin Sans Bold"/>
                </a:rPr>
                <a:t> Number of employee in a shift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9470401" y="5496242"/>
            <a:ext cx="5617369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Schedule of each employee</a:t>
            </a:r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15956" y="4476750"/>
            <a:ext cx="8489114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 Bold"/>
              </a:rPr>
              <a:t>4.Heuristics</a:t>
            </a: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303651" y="1988562"/>
            <a:ext cx="3662625" cy="564269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10217" y="697102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17150" y="5416680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543" y="3497344"/>
            <a:ext cx="3097554" cy="422743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187452" y="1394747"/>
            <a:ext cx="7079577" cy="1690728"/>
            <a:chOff x="0" y="0"/>
            <a:chExt cx="9439436" cy="22543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2298972"/>
            <a:ext cx="7714897" cy="5665244"/>
            <a:chOff x="0" y="0"/>
            <a:chExt cx="10286529" cy="7553658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10286529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1. Our idea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88605"/>
              <a:ext cx="10286529" cy="65853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EFEFE"/>
                  </a:solidFill>
                  <a:latin typeface="Josefin Sans Regular"/>
                </a:rPr>
                <a:t>For each day, we will assign employees to the night shift such that all the conditions are satisfied, and also </a:t>
              </a:r>
              <a:r>
                <a:rPr lang="en-US" sz="2799">
                  <a:solidFill>
                    <a:srgbClr val="FEFEFE"/>
                  </a:solidFill>
                  <a:latin typeface="Arimo"/>
                </a:rPr>
                <a:t>incurs the smallest number of night shifts of employees (thus still optimising the total number of night shifts).</a:t>
              </a:r>
            </a:p>
            <a:p>
              <a:pPr>
                <a:lnSpc>
                  <a:spcPts val="3919"/>
                </a:lnSpc>
              </a:pPr>
              <a:endParaRPr lang="en-US" sz="2799">
                <a:solidFill>
                  <a:srgbClr val="FEFEFE"/>
                </a:solidFill>
                <a:latin typeface="Arimo"/>
              </a:endParaRPr>
            </a:p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EFEFE"/>
                  </a:solidFill>
                  <a:latin typeface="Josefin Sans Regular"/>
                </a:rPr>
                <a:t>=&gt; </a:t>
              </a:r>
              <a:r>
                <a:rPr lang="en-US" sz="2799">
                  <a:solidFill>
                    <a:srgbClr val="FEFEFE"/>
                  </a:solidFill>
                  <a:latin typeface="Arimo"/>
                </a:rPr>
                <a:t>prioritise employees with minimal number of current night shifts and employees that have off days on the next day.</a:t>
              </a:r>
            </a:p>
            <a:p>
              <a:pPr>
                <a:lnSpc>
                  <a:spcPts val="3919"/>
                </a:lnSpc>
              </a:pPr>
              <a:endParaRPr lang="en-US" sz="2799">
                <a:solidFill>
                  <a:srgbClr val="FEFEFE"/>
                </a:solidFill>
                <a:latin typeface="Arimo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572500" y="2444800"/>
            <a:ext cx="7714897" cy="1052544"/>
            <a:chOff x="0" y="0"/>
            <a:chExt cx="10286529" cy="140339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 Regular"/>
                </a:rPr>
                <a:t> 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5" name="TextBox 15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955840" y="1981484"/>
            <a:ext cx="12147720" cy="651828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831093" y="423738"/>
            <a:ext cx="7079577" cy="1690728"/>
            <a:chOff x="0" y="0"/>
            <a:chExt cx="9439436" cy="2254303"/>
          </a:xfrm>
        </p:grpSpPr>
        <p:sp>
          <p:nvSpPr>
            <p:cNvPr id="4" name="TextBox 4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544403" y="718725"/>
            <a:ext cx="7714897" cy="1278000"/>
            <a:chOff x="0" y="-76200"/>
            <a:chExt cx="10286529" cy="1703999"/>
          </a:xfrm>
        </p:grpSpPr>
        <p:sp>
          <p:nvSpPr>
            <p:cNvPr id="7" name="TextBox 7"/>
            <p:cNvSpPr txBox="1"/>
            <p:nvPr/>
          </p:nvSpPr>
          <p:spPr>
            <a:xfrm>
              <a:off x="0" y="-76200"/>
              <a:ext cx="10286529" cy="789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367029" lvl="1">
                <a:lnSpc>
                  <a:spcPts val="4759"/>
                </a:lnSpc>
              </a:pPr>
              <a:r>
                <a:rPr lang="en-US" sz="3399" dirty="0">
                  <a:solidFill>
                    <a:srgbClr val="94DDDE"/>
                  </a:solidFill>
                  <a:latin typeface="Josefin Sans Bold Bold"/>
                </a:rPr>
                <a:t>1. Heuristics function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82850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46123" y="744494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106383" y="6631986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551038" y="2267036"/>
            <a:ext cx="8331705" cy="309957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83336"/>
            <a:ext cx="7079577" cy="1690728"/>
            <a:chOff x="0" y="0"/>
            <a:chExt cx="9439436" cy="2254303"/>
          </a:xfrm>
        </p:grpSpPr>
        <p:sp>
          <p:nvSpPr>
            <p:cNvPr id="6" name="TextBox 6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144000" y="366588"/>
            <a:ext cx="7714897" cy="1278000"/>
            <a:chOff x="0" y="-76200"/>
            <a:chExt cx="10286529" cy="1703999"/>
          </a:xfrm>
        </p:grpSpPr>
        <p:sp>
          <p:nvSpPr>
            <p:cNvPr id="9" name="TextBox 9"/>
            <p:cNvSpPr txBox="1"/>
            <p:nvPr/>
          </p:nvSpPr>
          <p:spPr>
            <a:xfrm>
              <a:off x="0" y="-76200"/>
              <a:ext cx="10286529" cy="7899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 dirty="0">
                  <a:solidFill>
                    <a:srgbClr val="94DDDE"/>
                  </a:solidFill>
                  <a:latin typeface="Josefin Sans Bold Bold"/>
                </a:rPr>
                <a:t>2. select function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982850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756125" y="7942688"/>
            <a:ext cx="7714897" cy="1060164"/>
            <a:chOff x="0" y="0"/>
            <a:chExt cx="10286529" cy="1413552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3003330" y="1284148"/>
            <a:ext cx="976823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EFE"/>
                </a:solidFill>
                <a:latin typeface="Josefin Sans Bold Bold"/>
              </a:rPr>
              <a:t>Pseudo code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974782" y="1284148"/>
            <a:ext cx="9768230" cy="58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FEFEFE"/>
                </a:solidFill>
                <a:latin typeface="Josefin Sans Bold Bold"/>
              </a:rPr>
              <a:t>Python code</a:t>
            </a: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647921" y="2267036"/>
            <a:ext cx="8108737" cy="57871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939829" y="659239"/>
            <a:ext cx="7216354" cy="8644752"/>
            <a:chOff x="0" y="0"/>
            <a:chExt cx="9621805" cy="11526336"/>
          </a:xfrm>
        </p:grpSpPr>
        <p:sp>
          <p:nvSpPr>
            <p:cNvPr id="3" name="TextBox 3"/>
            <p:cNvSpPr txBox="1"/>
            <p:nvPr/>
          </p:nvSpPr>
          <p:spPr>
            <a:xfrm>
              <a:off x="404531" y="-9525"/>
              <a:ext cx="5646936" cy="215979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349"/>
                </a:lnSpc>
              </a:pPr>
              <a:r>
                <a:rPr lang="en-US" sz="5291">
                  <a:solidFill>
                    <a:srgbClr val="F7B4A7"/>
                  </a:solidFill>
                  <a:latin typeface="Josefin Sans Bold Bold"/>
                </a:rPr>
                <a:t>Problem description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404531" y="3014529"/>
              <a:ext cx="6330512" cy="4719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58"/>
                </a:lnSpc>
              </a:pPr>
              <a:r>
                <a:rPr lang="en-US" sz="1853" spc="222">
                  <a:solidFill>
                    <a:srgbClr val="94DDDE"/>
                  </a:solidFill>
                  <a:latin typeface="Josefin Sans Regular"/>
                </a:rPr>
                <a:t>ROSTERING PROBLEM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508822"/>
              <a:ext cx="9621805" cy="6735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 dirty="0">
                  <a:solidFill>
                    <a:srgbClr val="94DDDE"/>
                  </a:solidFill>
                  <a:latin typeface="Josefin Sans Regular"/>
                </a:rPr>
                <a:t>There are N employees 1,2,..,n works in day 1,2,...,N. A day is split into four shifts: morning, noon, afternoon, night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 dirty="0">
                  <a:solidFill>
                    <a:srgbClr val="94DDDE"/>
                  </a:solidFill>
                  <a:latin typeface="Arimo"/>
                </a:rPr>
                <a:t>Each day, a employee only works in 1 shift 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 dirty="0">
                  <a:solidFill>
                    <a:srgbClr val="94DDDE"/>
                  </a:solidFill>
                  <a:latin typeface="Arimo"/>
                </a:rPr>
                <a:t>Who worked at the night in the previous day will have a day off</a:t>
              </a: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 dirty="0">
                  <a:solidFill>
                    <a:srgbClr val="94DDDE"/>
                  </a:solidFill>
                  <a:latin typeface="Arimo"/>
                </a:rPr>
                <a:t>Each shift has at least a employees and max of b </a:t>
              </a:r>
              <a:r>
                <a:rPr lang="en-US" sz="2372" dirty="0" err="1">
                  <a:solidFill>
                    <a:srgbClr val="94DDDE"/>
                  </a:solidFill>
                  <a:latin typeface="Arimo"/>
                </a:rPr>
                <a:t>emplyees</a:t>
              </a:r>
              <a:endParaRPr lang="en-US" sz="2372" dirty="0">
                <a:solidFill>
                  <a:srgbClr val="94DDDE"/>
                </a:solidFill>
                <a:latin typeface="Arimo"/>
              </a:endParaRP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 dirty="0">
                  <a:solidFill>
                    <a:srgbClr val="94DDDE"/>
                  </a:solidFill>
                  <a:latin typeface="Arimo"/>
                </a:rPr>
                <a:t>F(</a:t>
              </a:r>
              <a:r>
                <a:rPr lang="en-US" sz="2372" dirty="0" err="1">
                  <a:solidFill>
                    <a:srgbClr val="94DDDE"/>
                  </a:solidFill>
                  <a:latin typeface="Arimo"/>
                </a:rPr>
                <a:t>i</a:t>
              </a:r>
              <a:r>
                <a:rPr lang="en-US" sz="2372" dirty="0">
                  <a:solidFill>
                    <a:srgbClr val="94DDDE"/>
                  </a:solidFill>
                  <a:latin typeface="Arimo"/>
                </a:rPr>
                <a:t>) is a list of off days of employee </a:t>
              </a:r>
              <a:r>
                <a:rPr lang="en-US" sz="2372" dirty="0" err="1">
                  <a:solidFill>
                    <a:srgbClr val="94DDDE"/>
                  </a:solidFill>
                  <a:latin typeface="Arimo"/>
                </a:rPr>
                <a:t>i</a:t>
              </a:r>
              <a:endParaRPr lang="en-US" sz="2372" dirty="0">
                <a:solidFill>
                  <a:srgbClr val="94DDDE"/>
                </a:solidFill>
                <a:latin typeface="Arimo"/>
              </a:endParaRPr>
            </a:p>
            <a:p>
              <a:pPr marL="512237" lvl="1" indent="-256119" algn="just">
                <a:lnSpc>
                  <a:spcPts val="3321"/>
                </a:lnSpc>
                <a:buFont typeface="Arial"/>
                <a:buChar char="•"/>
              </a:pPr>
              <a:r>
                <a:rPr lang="en-US" sz="2372" dirty="0">
                  <a:solidFill>
                    <a:srgbClr val="94DDDE"/>
                  </a:solidFill>
                  <a:latin typeface="Josefin Sans Regular"/>
                </a:rPr>
                <a:t>The maximal number of night shifts of any employee is minimized</a:t>
              </a:r>
            </a:p>
            <a:p>
              <a:pPr algn="just">
                <a:lnSpc>
                  <a:spcPts val="3321"/>
                </a:lnSpc>
              </a:pPr>
              <a:endParaRPr lang="en-US" sz="2372" dirty="0">
                <a:solidFill>
                  <a:srgbClr val="94DDDE"/>
                </a:solidFill>
                <a:latin typeface="Josefin Sans Regular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9758" y="1684366"/>
            <a:ext cx="3874545" cy="51225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380976" y="2475095"/>
            <a:ext cx="3874545" cy="512259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95732" y="3214319"/>
            <a:ext cx="3874545" cy="5122596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10217" y="697102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17150" y="5416680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543" y="3497344"/>
            <a:ext cx="3097554" cy="42274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645173" y="1810725"/>
            <a:ext cx="6464536" cy="311569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645173" y="6211980"/>
            <a:ext cx="10182225" cy="3574169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728882" y="1205763"/>
            <a:ext cx="7079577" cy="1690728"/>
            <a:chOff x="0" y="0"/>
            <a:chExt cx="9439436" cy="2254303"/>
          </a:xfrm>
        </p:grpSpPr>
        <p:sp>
          <p:nvSpPr>
            <p:cNvPr id="8" name="TextBox 8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Heuristics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572500" y="600801"/>
            <a:ext cx="7714897" cy="1209925"/>
            <a:chOff x="0" y="0"/>
            <a:chExt cx="10286529" cy="1613233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76200"/>
              <a:ext cx="10286529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4.Output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988605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572500" y="7468983"/>
            <a:ext cx="7714897" cy="1060164"/>
            <a:chOff x="0" y="0"/>
            <a:chExt cx="10286529" cy="141355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45173" y="461456"/>
            <a:ext cx="7714897" cy="1134489"/>
            <a:chOff x="0" y="0"/>
            <a:chExt cx="10286529" cy="1512652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 Number of employee in a shift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7645173" y="4849436"/>
            <a:ext cx="7714897" cy="1134489"/>
            <a:chOff x="0" y="0"/>
            <a:chExt cx="10286529" cy="1512652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889081"/>
              <a:ext cx="10286529" cy="6540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99"/>
                </a:lnSpc>
              </a:pPr>
              <a:r>
                <a:rPr lang="en-US" sz="2999">
                  <a:solidFill>
                    <a:srgbClr val="FEFEFE"/>
                  </a:solidFill>
                  <a:latin typeface="Josefin Sans Regular"/>
                </a:rPr>
                <a:t>Schedule of each employee</a:t>
              </a:r>
            </a:p>
          </p:txBody>
        </p:sp>
      </p:grp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383" y="4452285"/>
            <a:ext cx="7312717" cy="2453221"/>
            <a:chOff x="0" y="0"/>
            <a:chExt cx="9750289" cy="32709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144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5.Data analysis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594687"/>
              <a:ext cx="975028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095847" y="2923657"/>
            <a:ext cx="9475820" cy="5680658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734786" y="584506"/>
            <a:ext cx="9768230" cy="2633066"/>
            <a:chOff x="0" y="0"/>
            <a:chExt cx="13024306" cy="3510754"/>
          </a:xfrm>
        </p:grpSpPr>
        <p:sp>
          <p:nvSpPr>
            <p:cNvPr id="4" name="TextBox 4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7893" y="3256200"/>
            <a:ext cx="8200935" cy="503019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543583" y="3256200"/>
            <a:ext cx="8351617" cy="503019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685800" y="623135"/>
            <a:ext cx="9768230" cy="2633066"/>
            <a:chOff x="0" y="0"/>
            <a:chExt cx="13024306" cy="3510754"/>
          </a:xfrm>
        </p:grpSpPr>
        <p:sp>
          <p:nvSpPr>
            <p:cNvPr id="5" name="TextBox 5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analysis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440339" y="3006482"/>
            <a:ext cx="9407321" cy="567829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85800" y="623135"/>
            <a:ext cx="9768230" cy="2633066"/>
            <a:chOff x="0" y="0"/>
            <a:chExt cx="13024306" cy="3510754"/>
          </a:xfrm>
        </p:grpSpPr>
        <p:sp>
          <p:nvSpPr>
            <p:cNvPr id="4" name="TextBox 4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analysis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001822" y="1710976"/>
            <a:ext cx="3662625" cy="5642699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394294" y="1028700"/>
            <a:ext cx="8278586" cy="7968343"/>
            <a:chOff x="0" y="0"/>
            <a:chExt cx="2175655" cy="209412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175655" cy="2094122"/>
            </a:xfrm>
            <a:custGeom>
              <a:avLst/>
              <a:gdLst/>
              <a:ahLst/>
              <a:cxnLst/>
              <a:rect l="l" t="t" r="r" b="b"/>
              <a:pathLst>
                <a:path w="2175655" h="2094122">
                  <a:moveTo>
                    <a:pt x="0" y="0"/>
                  </a:moveTo>
                  <a:lnTo>
                    <a:pt x="2175655" y="0"/>
                  </a:lnTo>
                  <a:lnTo>
                    <a:pt x="2175655" y="2094122"/>
                  </a:lnTo>
                  <a:lnTo>
                    <a:pt x="0" y="2094122"/>
                  </a:lnTo>
                  <a:close/>
                </a:path>
              </a:pathLst>
            </a:custGeom>
            <a:solidFill>
              <a:srgbClr val="94DDDE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313831" y="4355646"/>
            <a:ext cx="10578305" cy="1904147"/>
            <a:chOff x="0" y="0"/>
            <a:chExt cx="14104407" cy="2538862"/>
          </a:xfrm>
        </p:grpSpPr>
        <p:sp>
          <p:nvSpPr>
            <p:cNvPr id="6" name="TextBox 6"/>
            <p:cNvSpPr txBox="1"/>
            <p:nvPr/>
          </p:nvSpPr>
          <p:spPr>
            <a:xfrm>
              <a:off x="0" y="-63500"/>
              <a:ext cx="14104407" cy="107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32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914657"/>
              <a:ext cx="14104407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 rot="-5399999">
            <a:off x="2618794" y="4989077"/>
            <a:ext cx="796837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AutoShape 9"/>
          <p:cNvSpPr/>
          <p:nvPr/>
        </p:nvSpPr>
        <p:spPr>
          <a:xfrm>
            <a:off x="2358575" y="2000930"/>
            <a:ext cx="8278586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AutoShape 10"/>
          <p:cNvSpPr/>
          <p:nvPr/>
        </p:nvSpPr>
        <p:spPr>
          <a:xfrm>
            <a:off x="2346669" y="3965121"/>
            <a:ext cx="8302398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AutoShape 11"/>
          <p:cNvSpPr/>
          <p:nvPr/>
        </p:nvSpPr>
        <p:spPr>
          <a:xfrm>
            <a:off x="2370447" y="5694589"/>
            <a:ext cx="8302432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AutoShape 12"/>
          <p:cNvSpPr/>
          <p:nvPr/>
        </p:nvSpPr>
        <p:spPr>
          <a:xfrm>
            <a:off x="2439844" y="7476820"/>
            <a:ext cx="8278654" cy="0"/>
          </a:xfrm>
          <a:prstGeom prst="line">
            <a:avLst/>
          </a:prstGeom>
          <a:ln w="4762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TextBox 13"/>
          <p:cNvSpPr txBox="1"/>
          <p:nvPr/>
        </p:nvSpPr>
        <p:spPr>
          <a:xfrm>
            <a:off x="4517008" y="1126270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Task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715" y="1126270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Member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77715" y="4465651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Hoang Gia Nguyen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39172" y="2403768"/>
            <a:ext cx="4555671" cy="118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Nguyen Huu Tuan Duy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02558" y="5959147"/>
            <a:ext cx="2628900" cy="11890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Le Duc Anh Tuan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00180" y="7820025"/>
            <a:ext cx="8278586" cy="5847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2B4B82"/>
                </a:solidFill>
                <a:latin typeface="Noto Sans"/>
              </a:rPr>
              <a:t>Hoang Long Vu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602983" y="2113009"/>
            <a:ext cx="4281521" cy="1967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3326" lvl="1" indent="-301663">
              <a:lnSpc>
                <a:spcPts val="3912"/>
              </a:lnSpc>
              <a:buFont typeface="Arial"/>
              <a:buChar char="•"/>
            </a:pPr>
            <a:r>
              <a:rPr lang="en-US" sz="2794">
                <a:solidFill>
                  <a:srgbClr val="2B4B82"/>
                </a:solidFill>
                <a:latin typeface="Noto Sans"/>
              </a:rPr>
              <a:t>60% heuristics</a:t>
            </a:r>
          </a:p>
          <a:p>
            <a:pPr marL="603326" lvl="1" indent="-301663">
              <a:lnSpc>
                <a:spcPts val="3912"/>
              </a:lnSpc>
              <a:buFont typeface="Arial"/>
              <a:buChar char="•"/>
            </a:pPr>
            <a:r>
              <a:rPr lang="en-US" sz="2794">
                <a:solidFill>
                  <a:srgbClr val="2B4B82"/>
                </a:solidFill>
                <a:latin typeface="Noto Sans"/>
              </a:rPr>
              <a:t>modeling CP</a:t>
            </a:r>
          </a:p>
          <a:p>
            <a:pPr marL="603326" lvl="1" indent="-301663">
              <a:lnSpc>
                <a:spcPts val="3912"/>
              </a:lnSpc>
              <a:buFont typeface="Arial"/>
              <a:buChar char="•"/>
            </a:pPr>
            <a:r>
              <a:rPr lang="en-US" sz="2794">
                <a:solidFill>
                  <a:srgbClr val="2B4B82"/>
                </a:solidFill>
                <a:latin typeface="Noto Sans"/>
              </a:rPr>
              <a:t>50% slides</a:t>
            </a:r>
          </a:p>
          <a:p>
            <a:pPr>
              <a:lnSpc>
                <a:spcPts val="3912"/>
              </a:lnSpc>
            </a:pPr>
            <a:endParaRPr lang="en-US" sz="2794">
              <a:solidFill>
                <a:srgbClr val="2B4B82"/>
              </a:solidFill>
              <a:latin typeface="Noto San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6590737" y="5968672"/>
            <a:ext cx="4046424" cy="1578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Code CP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Visualization</a:t>
            </a:r>
          </a:p>
          <a:p>
            <a:pPr>
              <a:lnSpc>
                <a:spcPts val="4759"/>
              </a:lnSpc>
            </a:pPr>
            <a:endParaRPr lang="en-US" sz="2800">
              <a:solidFill>
                <a:srgbClr val="2B4B82"/>
              </a:solidFill>
              <a:latin typeface="Noto Sans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533587" y="4023230"/>
            <a:ext cx="4418715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data generation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50% slides 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modeling ILP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602983" y="7489685"/>
            <a:ext cx="4245429" cy="147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Code ILP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40% Heuristics</a:t>
            </a:r>
          </a:p>
          <a:p>
            <a:pPr marL="604523" lvl="1" indent="-302261">
              <a:lnSpc>
                <a:spcPts val="3920"/>
              </a:lnSpc>
              <a:buFont typeface="Arial"/>
              <a:buChar char="•"/>
            </a:pPr>
            <a:r>
              <a:rPr lang="en-US" sz="2800">
                <a:solidFill>
                  <a:srgbClr val="2B4B82"/>
                </a:solidFill>
                <a:latin typeface="Noto Sans"/>
              </a:rPr>
              <a:t>Analysis</a:t>
            </a: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op 60 Hình nền powerpoint kết thúc đẹp nhất cuối slide | Hình nền, Hình  ảnh, Cám ơn">
            <a:extLst>
              <a:ext uri="{FF2B5EF4-FFF2-40B4-BE49-F238E27FC236}">
                <a16:creationId xmlns:a16="http://schemas.microsoft.com/office/drawing/2014/main" id="{11F33D8D-8E46-4524-8416-18E80E77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8288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240885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B4A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46160" y="824590"/>
            <a:ext cx="9569415" cy="1737162"/>
            <a:chOff x="0" y="0"/>
            <a:chExt cx="12759220" cy="2316217"/>
          </a:xfrm>
        </p:grpSpPr>
        <p:sp>
          <p:nvSpPr>
            <p:cNvPr id="3" name="TextBox 3"/>
            <p:cNvSpPr txBox="1"/>
            <p:nvPr/>
          </p:nvSpPr>
          <p:spPr>
            <a:xfrm>
              <a:off x="0" y="190500"/>
              <a:ext cx="12759220" cy="145534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94"/>
                </a:lnSpc>
              </a:pPr>
              <a:r>
                <a:rPr lang="en-US" sz="8099" spc="-81">
                  <a:solidFill>
                    <a:srgbClr val="2B4B82"/>
                  </a:solidFill>
                  <a:latin typeface="Josefin Sans Bold Bold"/>
                </a:rPr>
                <a:t>Our approach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97327"/>
              <a:ext cx="12759220" cy="6210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055"/>
                </a:lnSpc>
              </a:pPr>
              <a:r>
                <a:rPr lang="en-US" sz="2399" spc="480">
                  <a:solidFill>
                    <a:srgbClr val="2B4B82"/>
                  </a:solidFill>
                  <a:latin typeface="Josefin Sans Regular"/>
                </a:rPr>
                <a:t>WHAT WE WANT TO PRESENT IN THIS SLIDE</a:t>
              </a:r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443088" y="-1095217"/>
            <a:ext cx="6414740" cy="663178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474579" y="4453717"/>
            <a:ext cx="5779764" cy="6897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2B4B82"/>
                </a:solidFill>
                <a:latin typeface="Josefin Sans Bold Bold"/>
              </a:rPr>
              <a:t>Linear Programming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253758" y="5728424"/>
            <a:ext cx="6482614" cy="6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Constraint Programming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730868" y="7123443"/>
            <a:ext cx="4310914" cy="695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2B4B82"/>
                </a:solidFill>
                <a:latin typeface="Josefin Sans Bold Bold"/>
              </a:rPr>
              <a:t>Heuristics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980765" y="3079450"/>
            <a:ext cx="4310192" cy="68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2B4B82"/>
                </a:solidFill>
                <a:latin typeface="Josefin Sans Bold Bold"/>
              </a:rPr>
              <a:t>Data generator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64101" y="8380793"/>
            <a:ext cx="4310192" cy="688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37"/>
              </a:lnSpc>
            </a:pPr>
            <a:r>
              <a:rPr lang="en-US" sz="4026">
                <a:solidFill>
                  <a:srgbClr val="2B4B82"/>
                </a:solidFill>
                <a:latin typeface="Josefin Sans Bold Bold"/>
              </a:rPr>
              <a:t>Data analysis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3463179" y="7005709"/>
            <a:ext cx="2645731" cy="162592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28700" y="5143500"/>
            <a:ext cx="1894295" cy="4252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2383" y="3633135"/>
            <a:ext cx="7312717" cy="3405721"/>
            <a:chOff x="0" y="0"/>
            <a:chExt cx="9750289" cy="4540962"/>
          </a:xfrm>
        </p:grpSpPr>
        <p:sp>
          <p:nvSpPr>
            <p:cNvPr id="3" name="TextBox 3"/>
            <p:cNvSpPr txBox="1"/>
            <p:nvPr/>
          </p:nvSpPr>
          <p:spPr>
            <a:xfrm>
              <a:off x="0" y="177588"/>
              <a:ext cx="9750289" cy="27112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7519"/>
                </a:lnSpc>
              </a:pPr>
              <a:r>
                <a:rPr lang="en-US" sz="8000" spc="-88">
                  <a:solidFill>
                    <a:srgbClr val="2B4B82"/>
                  </a:solidFill>
                  <a:latin typeface="Josefin Sans Bold"/>
                </a:rPr>
                <a:t>1.Data generator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864687"/>
              <a:ext cx="9750289" cy="676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00"/>
                </a:lnSpc>
              </a:pPr>
              <a:endParaRPr/>
            </a:p>
          </p:txBody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854137" y="3018272"/>
            <a:ext cx="7411325" cy="463544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8665100" y="8613636"/>
            <a:ext cx="4338720" cy="271367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976014" y="7483497"/>
            <a:ext cx="3289448" cy="2057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3320348" y="712171"/>
            <a:ext cx="3289448" cy="20574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DDD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300748" y="7903029"/>
            <a:ext cx="3289448" cy="2057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665514" y="5490308"/>
            <a:ext cx="1894295" cy="42525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 l="542" r="542"/>
          <a:stretch>
            <a:fillRect/>
          </a:stretch>
        </p:blipFill>
        <p:spPr>
          <a:xfrm>
            <a:off x="9836579" y="2093245"/>
            <a:ext cx="7422721" cy="6532869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18457" y="369494"/>
            <a:ext cx="9768230" cy="2633066"/>
            <a:chOff x="0" y="0"/>
            <a:chExt cx="13024306" cy="3510754"/>
          </a:xfrm>
        </p:grpSpPr>
        <p:sp>
          <p:nvSpPr>
            <p:cNvPr id="6" name="TextBox 6"/>
            <p:cNvSpPr txBox="1"/>
            <p:nvPr/>
          </p:nvSpPr>
          <p:spPr>
            <a:xfrm>
              <a:off x="0" y="623570"/>
              <a:ext cx="13024306" cy="13144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31356E"/>
                  </a:solidFill>
                  <a:latin typeface="Josefin Sans Bold"/>
                </a:rPr>
                <a:t>Data generator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216670"/>
              <a:ext cx="12478551" cy="5988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8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71500" y="2369464"/>
            <a:ext cx="8233344" cy="2990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1: Use the recursion function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2: Save the night shift random result into a matrix </a:t>
            </a: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3 : Construct the list F(i)</a:t>
            </a: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Josefin Sans Bold Bold"/>
              </a:rPr>
              <a:t>-Step 4 : Write the input into a text file</a:t>
            </a: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476342" y="1951228"/>
            <a:ext cx="6338112" cy="638454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615956" y="3829050"/>
            <a:ext cx="8489114" cy="2609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200"/>
              </a:lnSpc>
            </a:pPr>
            <a:r>
              <a:rPr lang="en-US" sz="8500">
                <a:solidFill>
                  <a:srgbClr val="F7B4A7"/>
                </a:solidFill>
                <a:latin typeface="Josefin Sans Bold Bold"/>
              </a:rPr>
              <a:t>2.Linear progamming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flipH="1">
            <a:off x="1710217" y="6971027"/>
            <a:ext cx="4597438" cy="28420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4417150" y="5416680"/>
            <a:ext cx="2645731" cy="16259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24543" y="3497344"/>
            <a:ext cx="3097554" cy="42274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 l="378" t="736" r="378"/>
          <a:stretch>
            <a:fillRect/>
          </a:stretch>
        </p:blipFill>
        <p:spPr>
          <a:xfrm>
            <a:off x="7752492" y="4886663"/>
            <a:ext cx="10040713" cy="2155939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187452" y="1394747"/>
            <a:ext cx="7079577" cy="1690728"/>
            <a:chOff x="0" y="0"/>
            <a:chExt cx="9439436" cy="2254303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9439436" cy="13194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en-US" sz="6400">
                  <a:solidFill>
                    <a:srgbClr val="94DDDE"/>
                  </a:solidFill>
                  <a:latin typeface="Josefin Sans Bold Bold"/>
                </a:rPr>
                <a:t>LP solution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11001"/>
              <a:ext cx="7324815" cy="675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62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752114" y="2357020"/>
            <a:ext cx="7714897" cy="1707606"/>
            <a:chOff x="0" y="0"/>
            <a:chExt cx="10286529" cy="2276808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76200"/>
              <a:ext cx="10286529" cy="7669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59"/>
                </a:lnSpc>
              </a:pPr>
              <a:r>
                <a:rPr lang="en-US" sz="3399">
                  <a:solidFill>
                    <a:srgbClr val="94DDDE"/>
                  </a:solidFill>
                  <a:latin typeface="Josefin Sans Bold Bold"/>
                </a:rPr>
                <a:t>1. Decision Variables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988605"/>
              <a:ext cx="10286529" cy="13085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FEFEFE"/>
                  </a:solidFill>
                  <a:latin typeface="Josefin Sans Regular"/>
                </a:rPr>
                <a:t>+) X[i,j,k] = 1 if staff i work on phase k of day j , 0 otherwise Such that: 1≤i≤ N, 1 ≤ j ≤ D, 1 ≤ k ≤ 4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8752114" y="2566493"/>
            <a:ext cx="7714897" cy="1052544"/>
            <a:chOff x="0" y="0"/>
            <a:chExt cx="10286529" cy="1403392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800">
                  <a:solidFill>
                    <a:srgbClr val="94DDDE"/>
                  </a:solidFill>
                  <a:latin typeface="Josefin Sans Bold Bold"/>
                </a:rPr>
                <a:t> 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400">
                  <a:solidFill>
                    <a:srgbClr val="FEFEFE"/>
                  </a:solidFill>
                  <a:latin typeface="Josefin Sans Regular"/>
                </a:rPr>
                <a:t> 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752114" y="8105797"/>
            <a:ext cx="7714897" cy="1060164"/>
            <a:chOff x="0" y="0"/>
            <a:chExt cx="10286529" cy="1413552"/>
          </a:xfrm>
        </p:grpSpPr>
        <p:sp>
          <p:nvSpPr>
            <p:cNvPr id="16" name="TextBox 16"/>
            <p:cNvSpPr txBox="1"/>
            <p:nvPr/>
          </p:nvSpPr>
          <p:spPr>
            <a:xfrm>
              <a:off x="0" y="-57150"/>
              <a:ext cx="10286529" cy="6258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879556"/>
              <a:ext cx="10286529" cy="5543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3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405597" y="657155"/>
            <a:ext cx="8136138" cy="89726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5320" y="804197"/>
            <a:ext cx="7079577" cy="99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LP solution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8606" y="2594704"/>
            <a:ext cx="7714897" cy="600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94DDDE"/>
                </a:solidFill>
                <a:latin typeface="Josefin Sans Bold Bold"/>
              </a:rPr>
              <a:t>2.Constraints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8606" y="3401641"/>
            <a:ext cx="7714897" cy="5479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+)</a:t>
            </a:r>
            <a:r>
              <a:rPr lang="en-US" sz="2799">
                <a:solidFill>
                  <a:srgbClr val="F7B4A7"/>
                </a:solidFill>
                <a:latin typeface="Josefin Sans Regular"/>
              </a:rPr>
              <a:t>Each employee works no more than one shift every day</a:t>
            </a:r>
            <a:r>
              <a:rPr lang="en-US" sz="2799">
                <a:solidFill>
                  <a:srgbClr val="FEFEFE"/>
                </a:solidFill>
                <a:latin typeface="Josefin Sans Regular"/>
              </a:rPr>
              <a:t>:∑1≤k ≤ 4X[i,j,k] ≤ 1,for1 ≤i≤ N,1 ≤ j ≤ D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+)</a:t>
            </a:r>
            <a:r>
              <a:rPr lang="en-US" sz="2799">
                <a:solidFill>
                  <a:srgbClr val="F7B4A7"/>
                </a:solidFill>
                <a:latin typeface="Josefin Sans Regular"/>
              </a:rPr>
              <a:t>Employees can have a day off after having a night shift on the previous day: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X[i,j-1,4] + ∑1 ≤ k ≤ 4X[i,j,k] =1 ,for 1 ≤i≤ N,1 ≤ j ≤ D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7B4A7"/>
                </a:solidFill>
                <a:latin typeface="Josefin Sans Regular"/>
              </a:rPr>
              <a:t>+)Employees will not work on their off days: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∑1≤k≤ 4X[i,j,k]= 0,for1 ≤i≤ N,j∈F[i]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7B4A7"/>
                </a:solidFill>
                <a:latin typeface="Josefin Sans Regular"/>
              </a:rPr>
              <a:t>+)Each shift will have at least α employees and β at most:</a:t>
            </a:r>
          </a:p>
          <a:p>
            <a:pPr>
              <a:lnSpc>
                <a:spcPts val="3919"/>
              </a:lnSpc>
            </a:pPr>
            <a:r>
              <a:rPr lang="en-US" sz="2799">
                <a:solidFill>
                  <a:srgbClr val="FEFEFE"/>
                </a:solidFill>
                <a:latin typeface="Josefin Sans Regular"/>
              </a:rPr>
              <a:t>α≤ ∑1≤i≤NX[i,j,k] ≤β ,for1 ≤ j ≤ D, 1 ≤ k ≤ 4</a:t>
            </a:r>
          </a:p>
        </p:txBody>
      </p:sp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4B8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384350" y="-2826045"/>
            <a:ext cx="6414740" cy="663178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28700" y="7609114"/>
            <a:ext cx="3486358" cy="4114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1697574" y="5724909"/>
            <a:ext cx="6755642" cy="41148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635320" y="4052975"/>
            <a:ext cx="10644354" cy="334386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35320" y="804197"/>
            <a:ext cx="7079577" cy="994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94DDDE"/>
                </a:solidFill>
                <a:latin typeface="Josefin Sans Bold Bold"/>
              </a:rPr>
              <a:t>LP solution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635320" y="1954507"/>
            <a:ext cx="7714897" cy="1220165"/>
            <a:chOff x="0" y="0"/>
            <a:chExt cx="10286529" cy="1626886"/>
          </a:xfrm>
        </p:grpSpPr>
        <p:sp>
          <p:nvSpPr>
            <p:cNvPr id="8" name="TextBox 8"/>
            <p:cNvSpPr txBox="1"/>
            <p:nvPr/>
          </p:nvSpPr>
          <p:spPr>
            <a:xfrm>
              <a:off x="0" y="-66675"/>
              <a:ext cx="10286529" cy="7778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899"/>
                </a:lnSpc>
              </a:pPr>
              <a:r>
                <a:rPr lang="en-US" sz="3499">
                  <a:solidFill>
                    <a:srgbClr val="94DDDE"/>
                  </a:solidFill>
                  <a:latin typeface="Josefin Sans Bold Bold"/>
                </a:rPr>
                <a:t>3. Objective function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1012417"/>
              <a:ext cx="10286529" cy="6449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91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0" y="2636351"/>
            <a:ext cx="7714897" cy="4766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FFFFFF"/>
                </a:solidFill>
                <a:latin typeface="Josefin Sans Bold Bold"/>
              </a:rPr>
              <a:t>Z = max </a:t>
            </a:r>
            <a:r>
              <a:rPr lang="en-US" sz="2799" dirty="0" err="1">
                <a:solidFill>
                  <a:srgbClr val="FFFFFF"/>
                </a:solidFill>
                <a:latin typeface="Josefin Sans Bold Bold"/>
              </a:rPr>
              <a:t>Σ</a:t>
            </a:r>
            <a:r>
              <a:rPr lang="en-US" sz="2799" dirty="0">
                <a:solidFill>
                  <a:srgbClr val="FFFFFF"/>
                </a:solidFill>
                <a:latin typeface="Josefin Sans Bold Bold"/>
              </a:rPr>
              <a:t> x[</a:t>
            </a:r>
            <a:r>
              <a:rPr lang="en-US" sz="2799" dirty="0" err="1">
                <a:solidFill>
                  <a:srgbClr val="FFFFFF"/>
                </a:solidFill>
                <a:latin typeface="Josefin Sans Bold Bold"/>
              </a:rPr>
              <a:t>i</a:t>
            </a:r>
            <a:r>
              <a:rPr lang="en-US" sz="2799" dirty="0">
                <a:solidFill>
                  <a:srgbClr val="FFFFFF"/>
                </a:solidFill>
                <a:latin typeface="Josefin Sans Bold Bold"/>
              </a:rPr>
              <a:t>, j, 4], for 1 ≤ </a:t>
            </a:r>
            <a:r>
              <a:rPr lang="en-US" sz="2799" dirty="0" err="1">
                <a:solidFill>
                  <a:srgbClr val="FFFFFF"/>
                </a:solidFill>
                <a:latin typeface="Josefin Sans Bold Bold"/>
              </a:rPr>
              <a:t>i</a:t>
            </a:r>
            <a:r>
              <a:rPr lang="en-US" sz="2799" dirty="0">
                <a:solidFill>
                  <a:srgbClr val="FFFFFF"/>
                </a:solidFill>
                <a:latin typeface="Josefin Sans Bold Bold"/>
              </a:rPr>
              <a:t> ≤ 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E16D07-A5A0-424E-B6A2-853EF022DD7E}"/>
              </a:ext>
            </a:extLst>
          </p:cNvPr>
          <p:cNvSpPr txBox="1"/>
          <p:nvPr/>
        </p:nvSpPr>
        <p:spPr>
          <a:xfrm>
            <a:off x="2667000" y="2994303"/>
            <a:ext cx="772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  <a:latin typeface="Josefin Sans Bold Bold"/>
              </a:rPr>
              <a:t>1≤j≤D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34333F-96AB-4042-A268-4C064C10C77A}"/>
              </a:ext>
            </a:extLst>
          </p:cNvPr>
          <p:cNvSpPr txBox="1"/>
          <p:nvPr/>
        </p:nvSpPr>
        <p:spPr>
          <a:xfrm>
            <a:off x="4343400" y="3325316"/>
            <a:ext cx="286946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FFFF"/>
                </a:solidFill>
                <a:latin typeface="Josefin Sans Bold Bold"/>
              </a:rPr>
              <a:t>-&gt; </a:t>
            </a:r>
            <a:r>
              <a:rPr lang="en-US" sz="2800" dirty="0" err="1">
                <a:solidFill>
                  <a:srgbClr val="FFFFFF"/>
                </a:solidFill>
                <a:latin typeface="Josefin Sans Bold Bold"/>
              </a:rPr>
              <a:t>Minimise</a:t>
            </a:r>
            <a:r>
              <a:rPr lang="en-US" sz="2800" dirty="0">
                <a:solidFill>
                  <a:srgbClr val="FFFFFF"/>
                </a:solidFill>
                <a:latin typeface="Josefin Sans Bold Bold"/>
              </a:rPr>
              <a:t> Z</a:t>
            </a:r>
          </a:p>
          <a:p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903</Words>
  <Application>Microsoft Macintosh PowerPoint</Application>
  <PresentationFormat>Custom</PresentationFormat>
  <Paragraphs>115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Josefin Sans Bold Bold</vt:lpstr>
      <vt:lpstr>Arimo Bold</vt:lpstr>
      <vt:lpstr>Arimo</vt:lpstr>
      <vt:lpstr>Calibri</vt:lpstr>
      <vt:lpstr>Josefin Sans Bold</vt:lpstr>
      <vt:lpstr>Arial</vt:lpstr>
      <vt:lpstr>Noto Sans</vt:lpstr>
      <vt:lpstr>Josefin Sans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Rostering problem</dc:title>
  <dc:creator>bip</dc:creator>
  <cp:lastModifiedBy>Hoang Long Vu 20204897</cp:lastModifiedBy>
  <cp:revision>3</cp:revision>
  <dcterms:created xsi:type="dcterms:W3CDTF">2006-08-16T00:00:00Z</dcterms:created>
  <dcterms:modified xsi:type="dcterms:W3CDTF">2022-01-17T14:57:15Z</dcterms:modified>
  <dc:identifier>DAEzGTlK7WI</dc:identifier>
</cp:coreProperties>
</file>